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Petrona"/>
      <p:regular r:id="rId16"/>
    </p:embeddedFont>
    <p:embeddedFont>
      <p:font typeface="Petrona"/>
      <p:regular r:id="rId17"/>
    </p:embeddedFont>
    <p:embeddedFont>
      <p:font typeface="Petrona"/>
      <p:regular r:id="rId18"/>
    </p:embeddedFont>
    <p:embeddedFont>
      <p:font typeface="Petrona"/>
      <p:regular r:id="rId19"/>
    </p:embeddedFont>
    <p:embeddedFont>
      <p:font typeface="Inter"/>
      <p:regular r:id="rId20"/>
    </p:embeddedFont>
    <p:embeddedFont>
      <p:font typeface="Inter"/>
      <p:regular r:id="rId21"/>
    </p:embeddedFont>
    <p:embeddedFont>
      <p:font typeface="Inter"/>
      <p:regular r:id="rId22"/>
    </p:embeddedFont>
    <p:embeddedFont>
      <p:font typeface="Inter"/>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3-1.png>
</file>

<file path=ppt/media/image-4-1.png>
</file>

<file path=ppt/media/image-5-1.png>
</file>

<file path=ppt/media/image-5-2.png>
</file>

<file path=ppt/media/image-5-3.png>
</file>

<file path=ppt/media/image-5-4.png>
</file>

<file path=ppt/media/image-5-5.png>
</file>

<file path=ppt/media/image-7-1.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1163360"/>
            <a:ext cx="9435227" cy="779621"/>
          </a:xfrm>
          <a:prstGeom prst="rect">
            <a:avLst/>
          </a:prstGeom>
          <a:noFill/>
          <a:ln/>
        </p:spPr>
        <p:txBody>
          <a:bodyPr wrap="none" lIns="0" tIns="0" rIns="0" bIns="0" rtlCol="0" anchor="t"/>
          <a:lstStyle/>
          <a:p>
            <a:pPr algn="l" indent="0" marL="0">
              <a:lnSpc>
                <a:spcPts val="6100"/>
              </a:lnSpc>
              <a:buNone/>
            </a:pPr>
            <a:r>
              <a:rPr lang="en-US" sz="4900" b="1" dirty="0">
                <a:solidFill>
                  <a:srgbClr val="F95F88"/>
                </a:solidFill>
                <a:latin typeface="Petrona Bold" pitchFamily="34" charset="0"/>
                <a:ea typeface="Petrona Bold" pitchFamily="34" charset="-122"/>
                <a:cs typeface="Petrona Bold" pitchFamily="34" charset="-120"/>
              </a:rPr>
              <a:t>Materia: Programación I - TUPaD</a:t>
            </a:r>
            <a:endParaRPr lang="en-US" sz="4900" dirty="0"/>
          </a:p>
        </p:txBody>
      </p:sp>
      <p:sp>
        <p:nvSpPr>
          <p:cNvPr id="3" name="Text 1"/>
          <p:cNvSpPr/>
          <p:nvPr/>
        </p:nvSpPr>
        <p:spPr>
          <a:xfrm>
            <a:off x="793790" y="2487216"/>
            <a:ext cx="6244709" cy="362903"/>
          </a:xfrm>
          <a:prstGeom prst="rect">
            <a:avLst/>
          </a:prstGeom>
          <a:noFill/>
          <a:ln/>
        </p:spPr>
        <p:txBody>
          <a:bodyPr wrap="none" lIns="0" tIns="0" rIns="0" bIns="0" rtlCol="0" anchor="t"/>
          <a:lstStyle/>
          <a:p>
            <a:pPr algn="l" indent="0" marL="0">
              <a:lnSpc>
                <a:spcPts val="2850"/>
              </a:lnSpc>
              <a:buNone/>
            </a:pPr>
            <a:r>
              <a:rPr lang="en-US" sz="1750" b="1" dirty="0">
                <a:solidFill>
                  <a:srgbClr val="272525"/>
                </a:solidFill>
                <a:latin typeface="Inter" pitchFamily="34" charset="0"/>
                <a:ea typeface="Inter" pitchFamily="34" charset="-122"/>
                <a:cs typeface="Inter" pitchFamily="34" charset="-120"/>
              </a:rPr>
              <a:t>Profesor:</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Quirós Nicolás</a:t>
            </a:r>
            <a:endParaRPr lang="en-US" sz="1750" dirty="0"/>
          </a:p>
        </p:txBody>
      </p:sp>
      <p:sp>
        <p:nvSpPr>
          <p:cNvPr id="4" name="Text 2"/>
          <p:cNvSpPr/>
          <p:nvPr/>
        </p:nvSpPr>
        <p:spPr>
          <a:xfrm>
            <a:off x="793790" y="3054191"/>
            <a:ext cx="6244709" cy="362903"/>
          </a:xfrm>
          <a:prstGeom prst="rect">
            <a:avLst/>
          </a:prstGeom>
          <a:noFill/>
          <a:ln/>
        </p:spPr>
        <p:txBody>
          <a:bodyPr wrap="none" lIns="0" tIns="0" rIns="0" bIns="0" rtlCol="0" anchor="t"/>
          <a:lstStyle/>
          <a:p>
            <a:pPr algn="l" indent="0" marL="0">
              <a:lnSpc>
                <a:spcPts val="2850"/>
              </a:lnSpc>
              <a:buNone/>
            </a:pPr>
            <a:r>
              <a:rPr lang="en-US" sz="1750" b="1" dirty="0">
                <a:solidFill>
                  <a:srgbClr val="272525"/>
                </a:solidFill>
                <a:latin typeface="Inter" pitchFamily="34" charset="0"/>
                <a:ea typeface="Inter" pitchFamily="34" charset="-122"/>
                <a:cs typeface="Inter" pitchFamily="34" charset="-120"/>
              </a:rPr>
              <a:t>Alumnos:</a:t>
            </a:r>
            <a:endParaRPr lang="en-US" sz="1750" dirty="0"/>
          </a:p>
        </p:txBody>
      </p:sp>
      <p:sp>
        <p:nvSpPr>
          <p:cNvPr id="5" name="Text 3"/>
          <p:cNvSpPr/>
          <p:nvPr/>
        </p:nvSpPr>
        <p:spPr>
          <a:xfrm>
            <a:off x="793790" y="3621167"/>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Gonzalo Ronderos</a:t>
            </a:r>
            <a:endParaRPr lang="en-US" sz="1750" dirty="0"/>
          </a:p>
        </p:txBody>
      </p:sp>
      <p:sp>
        <p:nvSpPr>
          <p:cNvPr id="6" name="Text 4"/>
          <p:cNvSpPr/>
          <p:nvPr/>
        </p:nvSpPr>
        <p:spPr>
          <a:xfrm>
            <a:off x="793790" y="4063365"/>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Franco Sarrú</a:t>
            </a:r>
            <a:endParaRPr lang="en-US" sz="1750" dirty="0"/>
          </a:p>
        </p:txBody>
      </p:sp>
      <p:sp>
        <p:nvSpPr>
          <p:cNvPr id="7" name="Text 5"/>
          <p:cNvSpPr/>
          <p:nvPr/>
        </p:nvSpPr>
        <p:spPr>
          <a:xfrm>
            <a:off x="793790" y="4630341"/>
            <a:ext cx="6244709" cy="362903"/>
          </a:xfrm>
          <a:prstGeom prst="rect">
            <a:avLst/>
          </a:prstGeom>
          <a:noFill/>
          <a:ln/>
        </p:spPr>
        <p:txBody>
          <a:bodyPr wrap="none" lIns="0" tIns="0" rIns="0" bIns="0" rtlCol="0" anchor="t"/>
          <a:lstStyle/>
          <a:p>
            <a:pPr algn="l" indent="0" marL="0">
              <a:lnSpc>
                <a:spcPts val="2850"/>
              </a:lnSpc>
              <a:buNone/>
            </a:pPr>
            <a:endParaRPr lang="en-US" sz="1750" dirty="0"/>
          </a:p>
        </p:txBody>
      </p:sp>
      <p:sp>
        <p:nvSpPr>
          <p:cNvPr id="8" name="Text 6"/>
          <p:cNvSpPr/>
          <p:nvPr/>
        </p:nvSpPr>
        <p:spPr>
          <a:xfrm>
            <a:off x="793790" y="5197316"/>
            <a:ext cx="6244709" cy="362903"/>
          </a:xfrm>
          <a:prstGeom prst="rect">
            <a:avLst/>
          </a:prstGeom>
          <a:noFill/>
          <a:ln/>
        </p:spPr>
        <p:txBody>
          <a:bodyPr wrap="none" lIns="0" tIns="0" rIns="0" bIns="0" rtlCol="0" anchor="t"/>
          <a:lstStyle/>
          <a:p>
            <a:pPr algn="l" indent="0" marL="0">
              <a:lnSpc>
                <a:spcPts val="2850"/>
              </a:lnSpc>
              <a:buNone/>
            </a:pPr>
            <a:r>
              <a:rPr lang="en-US" sz="1750" b="1" dirty="0">
                <a:solidFill>
                  <a:srgbClr val="272525"/>
                </a:solidFill>
                <a:latin typeface="Inter" pitchFamily="34" charset="0"/>
                <a:ea typeface="Inter" pitchFamily="34" charset="-122"/>
                <a:cs typeface="Inter" pitchFamily="34" charset="-120"/>
              </a:rPr>
              <a:t>Materia:</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Programación I - TUPaD</a:t>
            </a:r>
            <a:endParaRPr lang="en-US" sz="1750" dirty="0"/>
          </a:p>
        </p:txBody>
      </p:sp>
      <p:sp>
        <p:nvSpPr>
          <p:cNvPr id="9" name="Text 7"/>
          <p:cNvSpPr/>
          <p:nvPr/>
        </p:nvSpPr>
        <p:spPr>
          <a:xfrm>
            <a:off x="793790" y="5764292"/>
            <a:ext cx="6244709"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Universidad Tecnológica Nacional (UTN)</a:t>
            </a:r>
            <a:endParaRPr lang="en-US" sz="1750" dirty="0"/>
          </a:p>
        </p:txBody>
      </p:sp>
      <p:pic>
        <p:nvPicPr>
          <p:cNvPr id="10" name="Image 0" descr="preencoded.png">    </p:cNvPr>
          <p:cNvPicPr>
            <a:picLocks noChangeAspect="1"/>
          </p:cNvPicPr>
          <p:nvPr/>
        </p:nvPicPr>
        <p:blipFill>
          <a:blip r:embed="rId1"/>
          <a:stretch>
            <a:fillRect/>
          </a:stretch>
        </p:blipFill>
        <p:spPr>
          <a:xfrm>
            <a:off x="7599521" y="2538293"/>
            <a:ext cx="6244709" cy="427267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04461"/>
            <a:ext cx="7556421" cy="1559243"/>
          </a:xfrm>
          <a:prstGeom prst="rect">
            <a:avLst/>
          </a:prstGeom>
          <a:noFill/>
          <a:ln/>
        </p:spPr>
        <p:txBody>
          <a:bodyPr wrap="square" lIns="0" tIns="0" rIns="0" bIns="0" rtlCol="0" anchor="t"/>
          <a:lstStyle/>
          <a:p>
            <a:pPr algn="l" indent="0" marL="0">
              <a:lnSpc>
                <a:spcPts val="6100"/>
              </a:lnSpc>
              <a:buNone/>
            </a:pPr>
            <a:r>
              <a:rPr lang="en-US" sz="4900" b="1" dirty="0">
                <a:solidFill>
                  <a:srgbClr val="F95F88"/>
                </a:solidFill>
                <a:latin typeface="Petrona Bold" pitchFamily="34" charset="0"/>
                <a:ea typeface="Petrona Bold" pitchFamily="34" charset="-122"/>
                <a:cs typeface="Petrona Bold" pitchFamily="34" charset="-120"/>
              </a:rPr>
              <a:t>Análisis de Algoritmos en Python</a:t>
            </a:r>
            <a:endParaRPr lang="en-US" sz="4900" dirty="0"/>
          </a:p>
        </p:txBody>
      </p:sp>
      <p:sp>
        <p:nvSpPr>
          <p:cNvPr id="4" name="Text 1"/>
          <p:cNvSpPr/>
          <p:nvPr/>
        </p:nvSpPr>
        <p:spPr>
          <a:xfrm>
            <a:off x="6280190" y="3303865"/>
            <a:ext cx="7556421"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Este trabajo integrador de Programación I se centra en el análisis de algoritmos en Python. Exploraremos la importancia de la eficiencia algorítmica, comparando el rendimiento de diferentes soluciones para un mismo problema. Nuestro objetivo es profundizar en los principios del análisis de algoritmos y fomentar un enfoque crítico en la selección de soluciones óptimas.</a:t>
            </a:r>
            <a:endParaRPr lang="en-US" sz="1750" dirty="0"/>
          </a:p>
        </p:txBody>
      </p:sp>
      <p:sp>
        <p:nvSpPr>
          <p:cNvPr id="5" name="Text 2"/>
          <p:cNvSpPr/>
          <p:nvPr/>
        </p:nvSpPr>
        <p:spPr>
          <a:xfrm>
            <a:off x="6280190" y="5736431"/>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Este estudio busca evaluar y comparar el desempeño temporal y espacial de diversas implementaciones, utilizando herramientas y estructuras de Python para analizar su comportamiento.</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0331" y="931188"/>
            <a:ext cx="7663339" cy="1454229"/>
          </a:xfrm>
          <a:prstGeom prst="rect">
            <a:avLst/>
          </a:prstGeom>
          <a:noFill/>
          <a:ln/>
        </p:spPr>
        <p:txBody>
          <a:bodyPr wrap="square" lIns="0" tIns="0" rIns="0" bIns="0" rtlCol="0" anchor="t"/>
          <a:lstStyle/>
          <a:p>
            <a:pPr algn="l" indent="0" marL="0">
              <a:lnSpc>
                <a:spcPts val="5700"/>
              </a:lnSpc>
              <a:buNone/>
            </a:pPr>
            <a:r>
              <a:rPr lang="en-US" sz="4550" b="1" dirty="0">
                <a:solidFill>
                  <a:srgbClr val="F95F88"/>
                </a:solidFill>
                <a:latin typeface="Petrona Bold" pitchFamily="34" charset="0"/>
                <a:ea typeface="Petrona Bold" pitchFamily="34" charset="-122"/>
                <a:cs typeface="Petrona Bold" pitchFamily="34" charset="-120"/>
              </a:rPr>
              <a:t>Introducción al Análisis de Algoritmos</a:t>
            </a:r>
            <a:endParaRPr lang="en-US" sz="4550" dirty="0"/>
          </a:p>
        </p:txBody>
      </p:sp>
      <p:sp>
        <p:nvSpPr>
          <p:cNvPr id="4" name="Shape 1"/>
          <p:cNvSpPr/>
          <p:nvPr/>
        </p:nvSpPr>
        <p:spPr>
          <a:xfrm>
            <a:off x="740331" y="2702719"/>
            <a:ext cx="475893" cy="475893"/>
          </a:xfrm>
          <a:prstGeom prst="roundRect">
            <a:avLst>
              <a:gd name="adj" fmla="val 18670"/>
            </a:avLst>
          </a:prstGeom>
          <a:solidFill>
            <a:srgbClr val="E0D7F4"/>
          </a:solidFill>
          <a:ln w="7620">
            <a:solidFill>
              <a:srgbClr val="C6BDDA"/>
            </a:solidFill>
            <a:prstDash val="solid"/>
          </a:ln>
        </p:spPr>
      </p:sp>
      <p:sp>
        <p:nvSpPr>
          <p:cNvPr id="5" name="Text 2"/>
          <p:cNvSpPr/>
          <p:nvPr/>
        </p:nvSpPr>
        <p:spPr>
          <a:xfrm>
            <a:off x="803731" y="2722483"/>
            <a:ext cx="348972" cy="436245"/>
          </a:xfrm>
          <a:prstGeom prst="rect">
            <a:avLst/>
          </a:prstGeom>
          <a:noFill/>
          <a:ln/>
        </p:spPr>
        <p:txBody>
          <a:bodyPr wrap="none" lIns="0" tIns="0" rIns="0" bIns="0" rtlCol="0" anchor="t"/>
          <a:lstStyle/>
          <a:p>
            <a:pPr algn="ctr" indent="0" marL="0">
              <a:lnSpc>
                <a:spcPts val="2700"/>
              </a:lnSpc>
              <a:buNone/>
            </a:pPr>
            <a:r>
              <a:rPr lang="en-US" sz="2700" b="1" dirty="0">
                <a:solidFill>
                  <a:srgbClr val="272525"/>
                </a:solidFill>
                <a:latin typeface="Petrona Bold" pitchFamily="34" charset="0"/>
                <a:ea typeface="Petrona Bold" pitchFamily="34" charset="-122"/>
                <a:cs typeface="Petrona Bold" pitchFamily="34" charset="-120"/>
              </a:rPr>
              <a:t>1</a:t>
            </a:r>
            <a:endParaRPr lang="en-US" sz="2700" dirty="0"/>
          </a:p>
        </p:txBody>
      </p:sp>
      <p:sp>
        <p:nvSpPr>
          <p:cNvPr id="6" name="Text 3"/>
          <p:cNvSpPr/>
          <p:nvPr/>
        </p:nvSpPr>
        <p:spPr>
          <a:xfrm>
            <a:off x="1427678" y="2775347"/>
            <a:ext cx="2908697" cy="363498"/>
          </a:xfrm>
          <a:prstGeom prst="rect">
            <a:avLst/>
          </a:prstGeom>
          <a:noFill/>
          <a:ln/>
        </p:spPr>
        <p:txBody>
          <a:bodyPr wrap="none" lIns="0" tIns="0" rIns="0" bIns="0" rtlCol="0" anchor="t"/>
          <a:lstStyle/>
          <a:p>
            <a:pPr algn="l" indent="0" marL="0">
              <a:lnSpc>
                <a:spcPts val="2850"/>
              </a:lnSpc>
              <a:buNone/>
            </a:pPr>
            <a:r>
              <a:rPr lang="en-US" sz="2250" b="1" dirty="0">
                <a:solidFill>
                  <a:srgbClr val="272525"/>
                </a:solidFill>
                <a:latin typeface="Petrona Bold" pitchFamily="34" charset="0"/>
                <a:ea typeface="Petrona Bold" pitchFamily="34" charset="-122"/>
                <a:cs typeface="Petrona Bold" pitchFamily="34" charset="-120"/>
              </a:rPr>
              <a:t>Relevancia Central</a:t>
            </a:r>
            <a:endParaRPr lang="en-US" sz="2250" dirty="0"/>
          </a:p>
        </p:txBody>
      </p:sp>
      <p:sp>
        <p:nvSpPr>
          <p:cNvPr id="7" name="Text 4"/>
          <p:cNvSpPr/>
          <p:nvPr/>
        </p:nvSpPr>
        <p:spPr>
          <a:xfrm>
            <a:off x="1427678" y="3265765"/>
            <a:ext cx="3012162" cy="2030968"/>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Entender el rendimiento de los algoritmos es crucial para tomar decisiones informadas en el desarrollo de software, optimizando eficiencia y consumo de recursos.</a:t>
            </a:r>
            <a:endParaRPr lang="en-US" sz="1650" dirty="0"/>
          </a:p>
        </p:txBody>
      </p:sp>
      <p:sp>
        <p:nvSpPr>
          <p:cNvPr id="8" name="Shape 5"/>
          <p:cNvSpPr/>
          <p:nvPr/>
        </p:nvSpPr>
        <p:spPr>
          <a:xfrm>
            <a:off x="4704159" y="2702719"/>
            <a:ext cx="475893" cy="475893"/>
          </a:xfrm>
          <a:prstGeom prst="roundRect">
            <a:avLst>
              <a:gd name="adj" fmla="val 18670"/>
            </a:avLst>
          </a:prstGeom>
          <a:solidFill>
            <a:srgbClr val="E0D7F4"/>
          </a:solidFill>
          <a:ln w="7620">
            <a:solidFill>
              <a:srgbClr val="C6BDDA"/>
            </a:solidFill>
            <a:prstDash val="solid"/>
          </a:ln>
        </p:spPr>
      </p:sp>
      <p:sp>
        <p:nvSpPr>
          <p:cNvPr id="9" name="Text 6"/>
          <p:cNvSpPr/>
          <p:nvPr/>
        </p:nvSpPr>
        <p:spPr>
          <a:xfrm>
            <a:off x="4767560" y="2722483"/>
            <a:ext cx="348972" cy="436245"/>
          </a:xfrm>
          <a:prstGeom prst="rect">
            <a:avLst/>
          </a:prstGeom>
          <a:noFill/>
          <a:ln/>
        </p:spPr>
        <p:txBody>
          <a:bodyPr wrap="none" lIns="0" tIns="0" rIns="0" bIns="0" rtlCol="0" anchor="t"/>
          <a:lstStyle/>
          <a:p>
            <a:pPr algn="ctr" indent="0" marL="0">
              <a:lnSpc>
                <a:spcPts val="2700"/>
              </a:lnSpc>
              <a:buNone/>
            </a:pPr>
            <a:r>
              <a:rPr lang="en-US" sz="2700" b="1" dirty="0">
                <a:solidFill>
                  <a:srgbClr val="272525"/>
                </a:solidFill>
                <a:latin typeface="Petrona Bold" pitchFamily="34" charset="0"/>
                <a:ea typeface="Petrona Bold" pitchFamily="34" charset="-122"/>
                <a:cs typeface="Petrona Bold" pitchFamily="34" charset="-120"/>
              </a:rPr>
              <a:t>2</a:t>
            </a:r>
            <a:endParaRPr lang="en-US" sz="2700" dirty="0"/>
          </a:p>
        </p:txBody>
      </p:sp>
      <p:sp>
        <p:nvSpPr>
          <p:cNvPr id="10" name="Text 7"/>
          <p:cNvSpPr/>
          <p:nvPr/>
        </p:nvSpPr>
        <p:spPr>
          <a:xfrm>
            <a:off x="5391507" y="2775347"/>
            <a:ext cx="2992755" cy="363498"/>
          </a:xfrm>
          <a:prstGeom prst="rect">
            <a:avLst/>
          </a:prstGeom>
          <a:noFill/>
          <a:ln/>
        </p:spPr>
        <p:txBody>
          <a:bodyPr wrap="none" lIns="0" tIns="0" rIns="0" bIns="0" rtlCol="0" anchor="t"/>
          <a:lstStyle/>
          <a:p>
            <a:pPr algn="l" indent="0" marL="0">
              <a:lnSpc>
                <a:spcPts val="2850"/>
              </a:lnSpc>
              <a:buNone/>
            </a:pPr>
            <a:r>
              <a:rPr lang="en-US" sz="2250" b="1" dirty="0">
                <a:solidFill>
                  <a:srgbClr val="272525"/>
                </a:solidFill>
                <a:latin typeface="Petrona Bold" pitchFamily="34" charset="0"/>
                <a:ea typeface="Petrona Bold" pitchFamily="34" charset="-122"/>
                <a:cs typeface="Petrona Bold" pitchFamily="34" charset="-120"/>
              </a:rPr>
              <a:t>Comparación Esencial</a:t>
            </a:r>
            <a:endParaRPr lang="en-US" sz="2250" dirty="0"/>
          </a:p>
        </p:txBody>
      </p:sp>
      <p:sp>
        <p:nvSpPr>
          <p:cNvPr id="11" name="Text 8"/>
          <p:cNvSpPr/>
          <p:nvPr/>
        </p:nvSpPr>
        <p:spPr>
          <a:xfrm>
            <a:off x="5391507" y="3265765"/>
            <a:ext cx="3012162" cy="2030968"/>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Dado que un problema puede tener múltiples soluciones, comparar algoritmos es vital para seleccionar la más adecuada según las demandas del proyecto.</a:t>
            </a:r>
            <a:endParaRPr lang="en-US" sz="1650" dirty="0"/>
          </a:p>
        </p:txBody>
      </p:sp>
      <p:sp>
        <p:nvSpPr>
          <p:cNvPr id="12" name="Shape 9"/>
          <p:cNvSpPr/>
          <p:nvPr/>
        </p:nvSpPr>
        <p:spPr>
          <a:xfrm>
            <a:off x="740331" y="5719763"/>
            <a:ext cx="475893" cy="475893"/>
          </a:xfrm>
          <a:prstGeom prst="roundRect">
            <a:avLst>
              <a:gd name="adj" fmla="val 18670"/>
            </a:avLst>
          </a:prstGeom>
          <a:solidFill>
            <a:srgbClr val="E0D7F4"/>
          </a:solidFill>
          <a:ln w="7620">
            <a:solidFill>
              <a:srgbClr val="C6BDDA"/>
            </a:solidFill>
            <a:prstDash val="solid"/>
          </a:ln>
        </p:spPr>
      </p:sp>
      <p:sp>
        <p:nvSpPr>
          <p:cNvPr id="13" name="Text 10"/>
          <p:cNvSpPr/>
          <p:nvPr/>
        </p:nvSpPr>
        <p:spPr>
          <a:xfrm>
            <a:off x="803731" y="5739527"/>
            <a:ext cx="348972" cy="436245"/>
          </a:xfrm>
          <a:prstGeom prst="rect">
            <a:avLst/>
          </a:prstGeom>
          <a:noFill/>
          <a:ln/>
        </p:spPr>
        <p:txBody>
          <a:bodyPr wrap="none" lIns="0" tIns="0" rIns="0" bIns="0" rtlCol="0" anchor="t"/>
          <a:lstStyle/>
          <a:p>
            <a:pPr algn="ctr" indent="0" marL="0">
              <a:lnSpc>
                <a:spcPts val="2700"/>
              </a:lnSpc>
              <a:buNone/>
            </a:pPr>
            <a:r>
              <a:rPr lang="en-US" sz="2700" b="1" dirty="0">
                <a:solidFill>
                  <a:srgbClr val="272525"/>
                </a:solidFill>
                <a:latin typeface="Petrona Bold" pitchFamily="34" charset="0"/>
                <a:ea typeface="Petrona Bold" pitchFamily="34" charset="-122"/>
                <a:cs typeface="Petrona Bold" pitchFamily="34" charset="-120"/>
              </a:rPr>
              <a:t>3</a:t>
            </a:r>
            <a:endParaRPr lang="en-US" sz="2700" dirty="0"/>
          </a:p>
        </p:txBody>
      </p:sp>
      <p:sp>
        <p:nvSpPr>
          <p:cNvPr id="14" name="Text 11"/>
          <p:cNvSpPr/>
          <p:nvPr/>
        </p:nvSpPr>
        <p:spPr>
          <a:xfrm>
            <a:off x="1427678" y="5792391"/>
            <a:ext cx="3190994" cy="363498"/>
          </a:xfrm>
          <a:prstGeom prst="rect">
            <a:avLst/>
          </a:prstGeom>
          <a:noFill/>
          <a:ln/>
        </p:spPr>
        <p:txBody>
          <a:bodyPr wrap="none" lIns="0" tIns="0" rIns="0" bIns="0" rtlCol="0" anchor="t"/>
          <a:lstStyle/>
          <a:p>
            <a:pPr algn="l" indent="0" marL="0">
              <a:lnSpc>
                <a:spcPts val="2850"/>
              </a:lnSpc>
              <a:buNone/>
            </a:pPr>
            <a:r>
              <a:rPr lang="en-US" sz="2250" b="1" dirty="0">
                <a:solidFill>
                  <a:srgbClr val="272525"/>
                </a:solidFill>
                <a:latin typeface="Petrona Bold" pitchFamily="34" charset="0"/>
                <a:ea typeface="Petrona Bold" pitchFamily="34" charset="-122"/>
                <a:cs typeface="Petrona Bold" pitchFamily="34" charset="-120"/>
              </a:rPr>
              <a:t>Eficiencia Fundamental</a:t>
            </a:r>
            <a:endParaRPr lang="en-US" sz="2250" dirty="0"/>
          </a:p>
        </p:txBody>
      </p:sp>
      <p:sp>
        <p:nvSpPr>
          <p:cNvPr id="15" name="Text 12"/>
          <p:cNvSpPr/>
          <p:nvPr/>
        </p:nvSpPr>
        <p:spPr>
          <a:xfrm>
            <a:off x="1427678" y="6282809"/>
            <a:ext cx="6975991" cy="1015484"/>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El estudio de la eficiencia temporal y espacial permite prever el comportamiento del algoritmo con grandes volúmenes de datos, optimizando el rendimiento.</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36521" y="579596"/>
            <a:ext cx="10466546" cy="723424"/>
          </a:xfrm>
          <a:prstGeom prst="rect">
            <a:avLst/>
          </a:prstGeom>
          <a:noFill/>
          <a:ln/>
        </p:spPr>
        <p:txBody>
          <a:bodyPr wrap="none" lIns="0" tIns="0" rIns="0" bIns="0" rtlCol="0" anchor="t"/>
          <a:lstStyle/>
          <a:p>
            <a:pPr algn="l" indent="0" marL="0">
              <a:lnSpc>
                <a:spcPts val="5650"/>
              </a:lnSpc>
              <a:buNone/>
            </a:pPr>
            <a:r>
              <a:rPr lang="en-US" sz="4550" b="1" dirty="0">
                <a:solidFill>
                  <a:srgbClr val="F95F88"/>
                </a:solidFill>
                <a:latin typeface="Petrona Bold" pitchFamily="34" charset="0"/>
                <a:ea typeface="Petrona Bold" pitchFamily="34" charset="-122"/>
                <a:cs typeface="Petrona Bold" pitchFamily="34" charset="-120"/>
              </a:rPr>
              <a:t>Marco Teórico: Algoritmos y su Análisis</a:t>
            </a:r>
            <a:endParaRPr lang="en-US" sz="4550" dirty="0"/>
          </a:p>
        </p:txBody>
      </p:sp>
      <p:sp>
        <p:nvSpPr>
          <p:cNvPr id="3" name="Text 1"/>
          <p:cNvSpPr/>
          <p:nvPr/>
        </p:nvSpPr>
        <p:spPr>
          <a:xfrm>
            <a:off x="736521" y="1829038"/>
            <a:ext cx="2950845" cy="361593"/>
          </a:xfrm>
          <a:prstGeom prst="rect">
            <a:avLst/>
          </a:prstGeom>
          <a:noFill/>
          <a:ln/>
        </p:spPr>
        <p:txBody>
          <a:bodyPr wrap="none" lIns="0" tIns="0" rIns="0" bIns="0" rtlCol="0" anchor="t"/>
          <a:lstStyle/>
          <a:p>
            <a:pPr algn="l" indent="0" marL="0">
              <a:lnSpc>
                <a:spcPts val="2800"/>
              </a:lnSpc>
              <a:buNone/>
            </a:pPr>
            <a:r>
              <a:rPr lang="en-US" sz="2250" b="1" dirty="0">
                <a:solidFill>
                  <a:srgbClr val="F95F88"/>
                </a:solidFill>
                <a:latin typeface="Petrona Bold" pitchFamily="34" charset="0"/>
                <a:ea typeface="Petrona Bold" pitchFamily="34" charset="-122"/>
                <a:cs typeface="Petrona Bold" pitchFamily="34" charset="-120"/>
              </a:rPr>
              <a:t>¿Qué es un Algoritmo?</a:t>
            </a:r>
            <a:endParaRPr lang="en-US" sz="2250" dirty="0"/>
          </a:p>
        </p:txBody>
      </p:sp>
      <p:sp>
        <p:nvSpPr>
          <p:cNvPr id="4" name="Text 2"/>
          <p:cNvSpPr/>
          <p:nvPr/>
        </p:nvSpPr>
        <p:spPr>
          <a:xfrm>
            <a:off x="736521" y="2401014"/>
            <a:ext cx="6321981" cy="1683544"/>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Un algoritmo es una secuencia finita de pasos bien definidos que resuelven un problema o ejecutan una tarea. En programación, son implementaciones computacionales que transforman una entrada en una salida, siguiendo una lógica ordenada.</a:t>
            </a:r>
            <a:endParaRPr lang="en-US" sz="1650" dirty="0"/>
          </a:p>
        </p:txBody>
      </p:sp>
      <p:sp>
        <p:nvSpPr>
          <p:cNvPr id="5" name="Text 3"/>
          <p:cNvSpPr/>
          <p:nvPr/>
        </p:nvSpPr>
        <p:spPr>
          <a:xfrm>
            <a:off x="736521" y="4294942"/>
            <a:ext cx="3004066" cy="361593"/>
          </a:xfrm>
          <a:prstGeom prst="rect">
            <a:avLst/>
          </a:prstGeom>
          <a:noFill/>
          <a:ln/>
        </p:spPr>
        <p:txBody>
          <a:bodyPr wrap="none" lIns="0" tIns="0" rIns="0" bIns="0" rtlCol="0" anchor="t"/>
          <a:lstStyle/>
          <a:p>
            <a:pPr algn="l" indent="0" marL="0">
              <a:lnSpc>
                <a:spcPts val="2800"/>
              </a:lnSpc>
              <a:buNone/>
            </a:pPr>
            <a:r>
              <a:rPr lang="en-US" sz="2250" b="1" dirty="0">
                <a:solidFill>
                  <a:srgbClr val="F95F88"/>
                </a:solidFill>
                <a:latin typeface="Petrona Bold" pitchFamily="34" charset="0"/>
                <a:ea typeface="Petrona Bold" pitchFamily="34" charset="-122"/>
                <a:cs typeface="Petrona Bold" pitchFamily="34" charset="-120"/>
              </a:rPr>
              <a:t>Análisis de Algoritmos</a:t>
            </a:r>
            <a:endParaRPr lang="en-US" sz="2250" dirty="0"/>
          </a:p>
        </p:txBody>
      </p:sp>
      <p:sp>
        <p:nvSpPr>
          <p:cNvPr id="6" name="Text 4"/>
          <p:cNvSpPr/>
          <p:nvPr/>
        </p:nvSpPr>
        <p:spPr>
          <a:xfrm>
            <a:off x="736521" y="4866918"/>
            <a:ext cx="6321981" cy="1683544"/>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Es el estudio del rendimiento de un algoritmo, principalmente su tiempo de ejecución y uso de memoria. El objetivo es predecir su comportamiento antes de la ejecución, comparando su desempeño teórico con otros algoritmos que resuelven el mismo problema.</a:t>
            </a:r>
            <a:endParaRPr lang="en-US" sz="1650" dirty="0"/>
          </a:p>
        </p:txBody>
      </p:sp>
      <p:pic>
        <p:nvPicPr>
          <p:cNvPr id="7" name="Image 0" descr="preencoded.png">    </p:cNvPr>
          <p:cNvPicPr>
            <a:picLocks noChangeAspect="1"/>
          </p:cNvPicPr>
          <p:nvPr/>
        </p:nvPicPr>
        <p:blipFill>
          <a:blip r:embed="rId1"/>
          <a:stretch>
            <a:fillRect/>
          </a:stretch>
        </p:blipFill>
        <p:spPr>
          <a:xfrm>
            <a:off x="7579519" y="1855351"/>
            <a:ext cx="6321981" cy="4325541"/>
          </a:xfrm>
          <a:prstGeom prst="rect">
            <a:avLst/>
          </a:prstGeom>
        </p:spPr>
      </p:pic>
      <p:sp>
        <p:nvSpPr>
          <p:cNvPr id="8" name="Text 5"/>
          <p:cNvSpPr/>
          <p:nvPr/>
        </p:nvSpPr>
        <p:spPr>
          <a:xfrm>
            <a:off x="736521" y="6976467"/>
            <a:ext cx="13157359" cy="673418"/>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La complejidad algorítmica indica cómo varía el uso de recursos según el tamaño de la entrada (n), utilizando la notación Big O para expresar la cantidad de operaciones en el peor de los casos.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85907" y="665917"/>
            <a:ext cx="7599521" cy="575429"/>
          </a:xfrm>
          <a:prstGeom prst="rect">
            <a:avLst/>
          </a:prstGeom>
          <a:noFill/>
          <a:ln/>
        </p:spPr>
        <p:txBody>
          <a:bodyPr wrap="none" lIns="0" tIns="0" rIns="0" bIns="0" rtlCol="0" anchor="t"/>
          <a:lstStyle/>
          <a:p>
            <a:pPr algn="l" indent="0" marL="0">
              <a:lnSpc>
                <a:spcPts val="4500"/>
              </a:lnSpc>
              <a:buNone/>
            </a:pPr>
            <a:r>
              <a:rPr lang="en-US" sz="3600" b="1" dirty="0">
                <a:solidFill>
                  <a:srgbClr val="F95F88"/>
                </a:solidFill>
                <a:latin typeface="Petrona Bold" pitchFamily="34" charset="0"/>
                <a:ea typeface="Petrona Bold" pitchFamily="34" charset="-122"/>
                <a:cs typeface="Petrona Bold" pitchFamily="34" charset="-120"/>
              </a:rPr>
              <a:t>La Importancia de la Notación Big O</a:t>
            </a:r>
            <a:endParaRPr lang="en-US" sz="3600" dirty="0"/>
          </a:p>
        </p:txBody>
      </p:sp>
      <p:pic>
        <p:nvPicPr>
          <p:cNvPr id="4" name="Image 1" descr="preencoded.png">    </p:cNvPr>
          <p:cNvPicPr>
            <a:picLocks noChangeAspect="1"/>
          </p:cNvPicPr>
          <p:nvPr/>
        </p:nvPicPr>
        <p:blipFill>
          <a:blip r:embed="rId2"/>
          <a:stretch>
            <a:fillRect/>
          </a:stretch>
        </p:blipFill>
        <p:spPr>
          <a:xfrm>
            <a:off x="585907" y="1492448"/>
            <a:ext cx="418505" cy="418505"/>
          </a:xfrm>
          <a:prstGeom prst="rect">
            <a:avLst/>
          </a:prstGeom>
        </p:spPr>
      </p:pic>
      <p:sp>
        <p:nvSpPr>
          <p:cNvPr id="5" name="Text 1"/>
          <p:cNvSpPr/>
          <p:nvPr/>
        </p:nvSpPr>
        <p:spPr>
          <a:xfrm>
            <a:off x="585907" y="2078355"/>
            <a:ext cx="2517934" cy="575310"/>
          </a:xfrm>
          <a:prstGeom prst="rect">
            <a:avLst/>
          </a:prstGeom>
          <a:noFill/>
          <a:ln/>
        </p:spPr>
        <p:txBody>
          <a:bodyPr wrap="square" lIns="0" tIns="0" rIns="0" bIns="0" rtlCol="0" anchor="t"/>
          <a:lstStyle/>
          <a:p>
            <a:pPr algn="l"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Comparación de Rendimiento</a:t>
            </a:r>
            <a:endParaRPr lang="en-US" sz="1800" dirty="0"/>
          </a:p>
        </p:txBody>
      </p:sp>
      <p:sp>
        <p:nvSpPr>
          <p:cNvPr id="6" name="Text 2"/>
          <p:cNvSpPr/>
          <p:nvPr/>
        </p:nvSpPr>
        <p:spPr>
          <a:xfrm>
            <a:off x="585907" y="2754035"/>
            <a:ext cx="2517934" cy="1606629"/>
          </a:xfrm>
          <a:prstGeom prst="rect">
            <a:avLst/>
          </a:prstGeom>
          <a:noFill/>
          <a:ln/>
        </p:spPr>
        <p:txBody>
          <a:bodyPr wrap="square" lIns="0" tIns="0" rIns="0" bIns="0" rtlCol="0" anchor="t"/>
          <a:lstStyle/>
          <a:p>
            <a:pPr algn="l" indent="0" marL="0">
              <a:lnSpc>
                <a:spcPts val="2100"/>
              </a:lnSpc>
              <a:buNone/>
            </a:pPr>
            <a:r>
              <a:rPr lang="en-US" sz="1300" dirty="0">
                <a:solidFill>
                  <a:srgbClr val="272525"/>
                </a:solidFill>
                <a:latin typeface="Inter" pitchFamily="34" charset="0"/>
                <a:ea typeface="Inter" pitchFamily="34" charset="-122"/>
                <a:cs typeface="Inter" pitchFamily="34" charset="-120"/>
              </a:rPr>
              <a:t>Permite determinar qué algoritmo funciona mejor al aumentar el tamaño de la entrada. Por ejemplo, O(n) es más eficiente que O(n²) para entradas grandes.</a:t>
            </a:r>
            <a:endParaRPr lang="en-US" sz="1300" dirty="0"/>
          </a:p>
        </p:txBody>
      </p:sp>
      <p:pic>
        <p:nvPicPr>
          <p:cNvPr id="7" name="Image 2" descr="preencoded.png">    </p:cNvPr>
          <p:cNvPicPr>
            <a:picLocks noChangeAspect="1"/>
          </p:cNvPicPr>
          <p:nvPr/>
        </p:nvPicPr>
        <p:blipFill>
          <a:blip r:embed="rId3"/>
          <a:stretch>
            <a:fillRect/>
          </a:stretch>
        </p:blipFill>
        <p:spPr>
          <a:xfrm>
            <a:off x="3313033" y="1492448"/>
            <a:ext cx="418505" cy="418505"/>
          </a:xfrm>
          <a:prstGeom prst="rect">
            <a:avLst/>
          </a:prstGeom>
        </p:spPr>
      </p:pic>
      <p:sp>
        <p:nvSpPr>
          <p:cNvPr id="8" name="Text 3"/>
          <p:cNvSpPr/>
          <p:nvPr/>
        </p:nvSpPr>
        <p:spPr>
          <a:xfrm>
            <a:off x="3313033" y="2078355"/>
            <a:ext cx="2517934" cy="575310"/>
          </a:xfrm>
          <a:prstGeom prst="rect">
            <a:avLst/>
          </a:prstGeom>
          <a:noFill/>
          <a:ln/>
        </p:spPr>
        <p:txBody>
          <a:bodyPr wrap="square" lIns="0" tIns="0" rIns="0" bIns="0" rtlCol="0" anchor="t"/>
          <a:lstStyle/>
          <a:p>
            <a:pPr algn="l"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Predicción de Escalabilidad</a:t>
            </a:r>
            <a:endParaRPr lang="en-US" sz="1800" dirty="0"/>
          </a:p>
        </p:txBody>
      </p:sp>
      <p:sp>
        <p:nvSpPr>
          <p:cNvPr id="9" name="Text 4"/>
          <p:cNvSpPr/>
          <p:nvPr/>
        </p:nvSpPr>
        <p:spPr>
          <a:xfrm>
            <a:off x="3313033" y="2754035"/>
            <a:ext cx="2517934" cy="1874401"/>
          </a:xfrm>
          <a:prstGeom prst="rect">
            <a:avLst/>
          </a:prstGeom>
          <a:noFill/>
          <a:ln/>
        </p:spPr>
        <p:txBody>
          <a:bodyPr wrap="square" lIns="0" tIns="0" rIns="0" bIns="0" rtlCol="0" anchor="t"/>
          <a:lstStyle/>
          <a:p>
            <a:pPr algn="l" indent="0" marL="0">
              <a:lnSpc>
                <a:spcPts val="2100"/>
              </a:lnSpc>
              <a:buNone/>
            </a:pPr>
            <a:r>
              <a:rPr lang="en-US" sz="1300" dirty="0">
                <a:solidFill>
                  <a:srgbClr val="272525"/>
                </a:solidFill>
                <a:latin typeface="Inter" pitchFamily="34" charset="0"/>
                <a:ea typeface="Inter" pitchFamily="34" charset="-122"/>
                <a:cs typeface="Inter" pitchFamily="34" charset="-120"/>
              </a:rPr>
              <a:t>Ayuda a anticipar el comportamiento con entradas más grandes, esencial en sistemas que manejan grandes volúmenes de datos, como aplicaciones web o bases de datos.</a:t>
            </a:r>
            <a:endParaRPr lang="en-US" sz="1300" dirty="0"/>
          </a:p>
        </p:txBody>
      </p:sp>
      <p:pic>
        <p:nvPicPr>
          <p:cNvPr id="10" name="Image 3" descr="preencoded.png">    </p:cNvPr>
          <p:cNvPicPr>
            <a:picLocks noChangeAspect="1"/>
          </p:cNvPicPr>
          <p:nvPr/>
        </p:nvPicPr>
        <p:blipFill>
          <a:blip r:embed="rId4"/>
          <a:stretch>
            <a:fillRect/>
          </a:stretch>
        </p:blipFill>
        <p:spPr>
          <a:xfrm>
            <a:off x="6040160" y="1492448"/>
            <a:ext cx="418505" cy="418505"/>
          </a:xfrm>
          <a:prstGeom prst="rect">
            <a:avLst/>
          </a:prstGeom>
        </p:spPr>
      </p:pic>
      <p:sp>
        <p:nvSpPr>
          <p:cNvPr id="11" name="Text 5"/>
          <p:cNvSpPr/>
          <p:nvPr/>
        </p:nvSpPr>
        <p:spPr>
          <a:xfrm>
            <a:off x="6040160" y="2078355"/>
            <a:ext cx="2517934" cy="575310"/>
          </a:xfrm>
          <a:prstGeom prst="rect">
            <a:avLst/>
          </a:prstGeom>
          <a:noFill/>
          <a:ln/>
        </p:spPr>
        <p:txBody>
          <a:bodyPr wrap="square" lIns="0" tIns="0" rIns="0" bIns="0" rtlCol="0" anchor="t"/>
          <a:lstStyle/>
          <a:p>
            <a:pPr algn="l"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Detección de Cuellos de Botella</a:t>
            </a:r>
            <a:endParaRPr lang="en-US" sz="1800" dirty="0"/>
          </a:p>
        </p:txBody>
      </p:sp>
      <p:sp>
        <p:nvSpPr>
          <p:cNvPr id="12" name="Text 6"/>
          <p:cNvSpPr/>
          <p:nvPr/>
        </p:nvSpPr>
        <p:spPr>
          <a:xfrm>
            <a:off x="6040160" y="2754035"/>
            <a:ext cx="2517934" cy="1338858"/>
          </a:xfrm>
          <a:prstGeom prst="rect">
            <a:avLst/>
          </a:prstGeom>
          <a:noFill/>
          <a:ln/>
        </p:spPr>
        <p:txBody>
          <a:bodyPr wrap="square" lIns="0" tIns="0" rIns="0" bIns="0" rtlCol="0" anchor="t"/>
          <a:lstStyle/>
          <a:p>
            <a:pPr algn="l" indent="0" marL="0">
              <a:lnSpc>
                <a:spcPts val="2100"/>
              </a:lnSpc>
              <a:buNone/>
            </a:pPr>
            <a:r>
              <a:rPr lang="en-US" sz="1300" dirty="0">
                <a:solidFill>
                  <a:srgbClr val="272525"/>
                </a:solidFill>
                <a:latin typeface="Inter" pitchFamily="34" charset="0"/>
                <a:ea typeface="Inter" pitchFamily="34" charset="-122"/>
                <a:cs typeface="Inter" pitchFamily="34" charset="-120"/>
              </a:rPr>
              <a:t>Facilita la detección de secciones de código que limitan el rendimiento, permitiendo optimizaciones específicas.</a:t>
            </a:r>
            <a:endParaRPr lang="en-US" sz="1300" dirty="0"/>
          </a:p>
        </p:txBody>
      </p:sp>
      <p:pic>
        <p:nvPicPr>
          <p:cNvPr id="13" name="Image 4" descr="preencoded.png">    </p:cNvPr>
          <p:cNvPicPr>
            <a:picLocks noChangeAspect="1"/>
          </p:cNvPicPr>
          <p:nvPr/>
        </p:nvPicPr>
        <p:blipFill>
          <a:blip r:embed="rId5"/>
          <a:stretch>
            <a:fillRect/>
          </a:stretch>
        </p:blipFill>
        <p:spPr>
          <a:xfrm>
            <a:off x="585907" y="4963239"/>
            <a:ext cx="418505" cy="418505"/>
          </a:xfrm>
          <a:prstGeom prst="rect">
            <a:avLst/>
          </a:prstGeom>
        </p:spPr>
      </p:pic>
      <p:sp>
        <p:nvSpPr>
          <p:cNvPr id="14" name="Text 7"/>
          <p:cNvSpPr/>
          <p:nvPr/>
        </p:nvSpPr>
        <p:spPr>
          <a:xfrm>
            <a:off x="585907" y="5549146"/>
            <a:ext cx="2517934" cy="575310"/>
          </a:xfrm>
          <a:prstGeom prst="rect">
            <a:avLst/>
          </a:prstGeom>
          <a:noFill/>
          <a:ln/>
        </p:spPr>
        <p:txBody>
          <a:bodyPr wrap="square" lIns="0" tIns="0" rIns="0" bIns="0" rtlCol="0" anchor="t"/>
          <a:lstStyle/>
          <a:p>
            <a:pPr algn="l"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Análisis de Complejidad</a:t>
            </a:r>
            <a:endParaRPr lang="en-US" sz="1800" dirty="0"/>
          </a:p>
        </p:txBody>
      </p:sp>
      <p:sp>
        <p:nvSpPr>
          <p:cNvPr id="15" name="Text 8"/>
          <p:cNvSpPr/>
          <p:nvPr/>
        </p:nvSpPr>
        <p:spPr>
          <a:xfrm>
            <a:off x="585907" y="6224826"/>
            <a:ext cx="2517934" cy="1338858"/>
          </a:xfrm>
          <a:prstGeom prst="rect">
            <a:avLst/>
          </a:prstGeom>
          <a:noFill/>
          <a:ln/>
        </p:spPr>
        <p:txBody>
          <a:bodyPr wrap="square" lIns="0" tIns="0" rIns="0" bIns="0" rtlCol="0" anchor="t"/>
          <a:lstStyle/>
          <a:p>
            <a:pPr algn="l" indent="0" marL="0">
              <a:lnSpc>
                <a:spcPts val="2100"/>
              </a:lnSpc>
              <a:buNone/>
            </a:pPr>
            <a:r>
              <a:rPr lang="en-US" sz="1300" dirty="0">
                <a:solidFill>
                  <a:srgbClr val="272525"/>
                </a:solidFill>
                <a:latin typeface="Inter" pitchFamily="34" charset="0"/>
                <a:ea typeface="Inter" pitchFamily="34" charset="-122"/>
                <a:cs typeface="Inter" pitchFamily="34" charset="-120"/>
              </a:rPr>
              <a:t>Ofrece un marco formal para medir el tiempo y la memoria requeridos, crucial en aplicaciones que demandan alta velocidad y eficiencia.</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354098"/>
            <a:ext cx="8943023" cy="779621"/>
          </a:xfrm>
          <a:prstGeom prst="rect">
            <a:avLst/>
          </a:prstGeom>
          <a:noFill/>
          <a:ln/>
        </p:spPr>
        <p:txBody>
          <a:bodyPr wrap="none" lIns="0" tIns="0" rIns="0" bIns="0" rtlCol="0" anchor="t"/>
          <a:lstStyle/>
          <a:p>
            <a:pPr algn="l" indent="0" marL="0">
              <a:lnSpc>
                <a:spcPts val="6100"/>
              </a:lnSpc>
              <a:buNone/>
            </a:pPr>
            <a:r>
              <a:rPr lang="en-US" sz="4900" b="1" dirty="0">
                <a:solidFill>
                  <a:srgbClr val="F95F88"/>
                </a:solidFill>
                <a:latin typeface="Petrona Bold" pitchFamily="34" charset="0"/>
                <a:ea typeface="Petrona Bold" pitchFamily="34" charset="-122"/>
                <a:cs typeface="Petrona Bold" pitchFamily="34" charset="-120"/>
              </a:rPr>
              <a:t>Aplicaciones Prácticas de Big O</a:t>
            </a:r>
            <a:endParaRPr lang="en-US" sz="4900" dirty="0"/>
          </a:p>
        </p:txBody>
      </p:sp>
      <p:sp>
        <p:nvSpPr>
          <p:cNvPr id="3" name="Shape 1"/>
          <p:cNvSpPr/>
          <p:nvPr/>
        </p:nvSpPr>
        <p:spPr>
          <a:xfrm>
            <a:off x="793790" y="2587347"/>
            <a:ext cx="4196358" cy="4288036"/>
          </a:xfrm>
          <a:prstGeom prst="roundRect">
            <a:avLst>
              <a:gd name="adj" fmla="val 2270"/>
            </a:avLst>
          </a:prstGeom>
          <a:solidFill>
            <a:srgbClr val="E0D7F4"/>
          </a:solidFill>
          <a:ln w="7620">
            <a:solidFill>
              <a:srgbClr val="C6BDDA"/>
            </a:solidFill>
            <a:prstDash val="solid"/>
          </a:ln>
        </p:spPr>
      </p:sp>
      <p:sp>
        <p:nvSpPr>
          <p:cNvPr id="4" name="Text 2"/>
          <p:cNvSpPr/>
          <p:nvPr/>
        </p:nvSpPr>
        <p:spPr>
          <a:xfrm>
            <a:off x="1028224" y="2821781"/>
            <a:ext cx="3727490" cy="779859"/>
          </a:xfrm>
          <a:prstGeom prst="rect">
            <a:avLst/>
          </a:prstGeom>
          <a:noFill/>
          <a:ln/>
        </p:spPr>
        <p:txBody>
          <a:bodyPr wrap="square" lIns="0" tIns="0" rIns="0" bIns="0" rtlCol="0" anchor="t"/>
          <a:lstStyle/>
          <a:p>
            <a:pPr algn="l" indent="0" marL="0">
              <a:lnSpc>
                <a:spcPts val="3050"/>
              </a:lnSpc>
              <a:buNone/>
            </a:pPr>
            <a:r>
              <a:rPr lang="en-US" sz="2450" b="1" dirty="0">
                <a:solidFill>
                  <a:srgbClr val="272525"/>
                </a:solidFill>
                <a:latin typeface="Petrona Bold" pitchFamily="34" charset="0"/>
                <a:ea typeface="Petrona Bold" pitchFamily="34" charset="-122"/>
                <a:cs typeface="Petrona Bold" pitchFamily="34" charset="-120"/>
              </a:rPr>
              <a:t>Análisis de Algoritmos Comunes</a:t>
            </a:r>
            <a:endParaRPr lang="en-US" sz="2450" dirty="0"/>
          </a:p>
        </p:txBody>
      </p:sp>
      <p:sp>
        <p:nvSpPr>
          <p:cNvPr id="5" name="Text 3"/>
          <p:cNvSpPr/>
          <p:nvPr/>
        </p:nvSpPr>
        <p:spPr>
          <a:xfrm>
            <a:off x="1028224" y="3737729"/>
            <a:ext cx="3727490" cy="254031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Se utiliza para evaluar la eficiencia de algoritmos de búsqueda (Lineal O(n) vs. Binaria O(log n)), ordenamiento (Burbuja O(n²) vs. Combinación O(n log n)), recursión y programación dinámica.</a:t>
            </a:r>
            <a:endParaRPr lang="en-US" sz="1750" dirty="0"/>
          </a:p>
        </p:txBody>
      </p:sp>
      <p:sp>
        <p:nvSpPr>
          <p:cNvPr id="6" name="Shape 4"/>
          <p:cNvSpPr/>
          <p:nvPr/>
        </p:nvSpPr>
        <p:spPr>
          <a:xfrm>
            <a:off x="5216962" y="2587347"/>
            <a:ext cx="4196358" cy="4288036"/>
          </a:xfrm>
          <a:prstGeom prst="roundRect">
            <a:avLst>
              <a:gd name="adj" fmla="val 2270"/>
            </a:avLst>
          </a:prstGeom>
          <a:solidFill>
            <a:srgbClr val="E0D7F4"/>
          </a:solidFill>
          <a:ln w="7620">
            <a:solidFill>
              <a:srgbClr val="C6BDDA"/>
            </a:solidFill>
            <a:prstDash val="solid"/>
          </a:ln>
        </p:spPr>
      </p:sp>
      <p:sp>
        <p:nvSpPr>
          <p:cNvPr id="7" name="Text 5"/>
          <p:cNvSpPr/>
          <p:nvPr/>
        </p:nvSpPr>
        <p:spPr>
          <a:xfrm>
            <a:off x="5451396" y="2821781"/>
            <a:ext cx="3727490" cy="779859"/>
          </a:xfrm>
          <a:prstGeom prst="rect">
            <a:avLst/>
          </a:prstGeom>
          <a:noFill/>
          <a:ln/>
        </p:spPr>
        <p:txBody>
          <a:bodyPr wrap="square" lIns="0" tIns="0" rIns="0" bIns="0" rtlCol="0" anchor="t"/>
          <a:lstStyle/>
          <a:p>
            <a:pPr algn="l" indent="0" marL="0">
              <a:lnSpc>
                <a:spcPts val="3050"/>
              </a:lnSpc>
              <a:buNone/>
            </a:pPr>
            <a:r>
              <a:rPr lang="en-US" sz="2450" b="1" dirty="0">
                <a:solidFill>
                  <a:srgbClr val="272525"/>
                </a:solidFill>
                <a:latin typeface="Petrona Bold" pitchFamily="34" charset="0"/>
                <a:ea typeface="Petrona Bold" pitchFamily="34" charset="-122"/>
                <a:cs typeface="Petrona Bold" pitchFamily="34" charset="-120"/>
              </a:rPr>
              <a:t>Programación Competitiva</a:t>
            </a:r>
            <a:endParaRPr lang="en-US" sz="2450" dirty="0"/>
          </a:p>
        </p:txBody>
      </p:sp>
      <p:sp>
        <p:nvSpPr>
          <p:cNvPr id="8" name="Text 6"/>
          <p:cNvSpPr/>
          <p:nvPr/>
        </p:nvSpPr>
        <p:spPr>
          <a:xfrm>
            <a:off x="5451396" y="3737729"/>
            <a:ext cx="3727490" cy="290322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En concursos con límites de tiempo estrictos, Big O ayuda a seleccionar algoritmos que se ejecuten dentro de los plazos. Para entradas de tamaño 10⁶, algoritmos con complejidad superior a O(n log n) suelen ser inviables.</a:t>
            </a:r>
            <a:endParaRPr lang="en-US" sz="1750" dirty="0"/>
          </a:p>
        </p:txBody>
      </p:sp>
      <p:sp>
        <p:nvSpPr>
          <p:cNvPr id="9" name="Shape 7"/>
          <p:cNvSpPr/>
          <p:nvPr/>
        </p:nvSpPr>
        <p:spPr>
          <a:xfrm>
            <a:off x="9640133" y="2587347"/>
            <a:ext cx="4196358" cy="4288036"/>
          </a:xfrm>
          <a:prstGeom prst="roundRect">
            <a:avLst>
              <a:gd name="adj" fmla="val 2270"/>
            </a:avLst>
          </a:prstGeom>
          <a:solidFill>
            <a:srgbClr val="E0D7F4"/>
          </a:solidFill>
          <a:ln w="7620">
            <a:solidFill>
              <a:srgbClr val="C6BDDA"/>
            </a:solidFill>
            <a:prstDash val="solid"/>
          </a:ln>
        </p:spPr>
      </p:sp>
      <p:sp>
        <p:nvSpPr>
          <p:cNvPr id="10" name="Text 8"/>
          <p:cNvSpPr/>
          <p:nvPr/>
        </p:nvSpPr>
        <p:spPr>
          <a:xfrm>
            <a:off x="9874568" y="2821781"/>
            <a:ext cx="3727490" cy="779859"/>
          </a:xfrm>
          <a:prstGeom prst="rect">
            <a:avLst/>
          </a:prstGeom>
          <a:noFill/>
          <a:ln/>
        </p:spPr>
        <p:txBody>
          <a:bodyPr wrap="square" lIns="0" tIns="0" rIns="0" bIns="0" rtlCol="0" anchor="t"/>
          <a:lstStyle/>
          <a:p>
            <a:pPr algn="l" indent="0" marL="0">
              <a:lnSpc>
                <a:spcPts val="3050"/>
              </a:lnSpc>
              <a:buNone/>
            </a:pPr>
            <a:r>
              <a:rPr lang="en-US" sz="2450" b="1" dirty="0">
                <a:solidFill>
                  <a:srgbClr val="272525"/>
                </a:solidFill>
                <a:latin typeface="Petrona Bold" pitchFamily="34" charset="0"/>
                <a:ea typeface="Petrona Bold" pitchFamily="34" charset="-122"/>
                <a:cs typeface="Petrona Bold" pitchFamily="34" charset="-120"/>
              </a:rPr>
              <a:t>Diseño de Sistemas Reales</a:t>
            </a:r>
            <a:endParaRPr lang="en-US" sz="2450" dirty="0"/>
          </a:p>
        </p:txBody>
      </p:sp>
      <p:sp>
        <p:nvSpPr>
          <p:cNvPr id="11" name="Text 9"/>
          <p:cNvSpPr/>
          <p:nvPr/>
        </p:nvSpPr>
        <p:spPr>
          <a:xfrm>
            <a:off x="9874568" y="3737729"/>
            <a:ext cx="3727490" cy="290322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En sistemas complejos, se usa para seleccionar estructuras de datos óptimas (ej., B-trees con O(log n) para bases de datos), diseñar algoritmos eficientes para balanceo de carga y evaluar el impacto de consultas a gran escala.</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651272" y="869037"/>
            <a:ext cx="5127903" cy="3301960"/>
          </a:xfrm>
          <a:prstGeom prst="rect">
            <a:avLst/>
          </a:prstGeom>
        </p:spPr>
      </p:pic>
      <p:sp>
        <p:nvSpPr>
          <p:cNvPr id="3" name="Text 0"/>
          <p:cNvSpPr/>
          <p:nvPr/>
        </p:nvSpPr>
        <p:spPr>
          <a:xfrm>
            <a:off x="651272" y="4380309"/>
            <a:ext cx="6436995" cy="297656"/>
          </a:xfrm>
          <a:prstGeom prst="rect">
            <a:avLst/>
          </a:prstGeom>
          <a:noFill/>
          <a:ln/>
        </p:spPr>
        <p:txBody>
          <a:bodyPr wrap="none" lIns="0" tIns="0" rIns="0" bIns="0" rtlCol="0" anchor="t"/>
          <a:lstStyle/>
          <a:p>
            <a:pPr algn="l" indent="0" marL="0">
              <a:lnSpc>
                <a:spcPts val="2300"/>
              </a:lnSpc>
              <a:buNone/>
            </a:pPr>
            <a:endParaRPr lang="en-US" sz="1450" dirty="0"/>
          </a:p>
        </p:txBody>
      </p:sp>
      <p:sp>
        <p:nvSpPr>
          <p:cNvPr id="4" name="Text 1"/>
          <p:cNvSpPr/>
          <p:nvPr/>
        </p:nvSpPr>
        <p:spPr>
          <a:xfrm>
            <a:off x="7549753" y="2112883"/>
            <a:ext cx="6436995" cy="1279208"/>
          </a:xfrm>
          <a:prstGeom prst="rect">
            <a:avLst/>
          </a:prstGeom>
          <a:noFill/>
          <a:ln/>
        </p:spPr>
        <p:txBody>
          <a:bodyPr wrap="square" lIns="0" tIns="0" rIns="0" bIns="0" rtlCol="0" anchor="t"/>
          <a:lstStyle/>
          <a:p>
            <a:pPr algn="l" indent="0" marL="0">
              <a:lnSpc>
                <a:spcPts val="5000"/>
              </a:lnSpc>
              <a:buNone/>
            </a:pPr>
            <a:r>
              <a:rPr lang="en-US" sz="4000" b="1" dirty="0">
                <a:solidFill>
                  <a:srgbClr val="F95F88"/>
                </a:solidFill>
                <a:latin typeface="Petrona Bold" pitchFamily="34" charset="0"/>
                <a:ea typeface="Petrona Bold" pitchFamily="34" charset="-122"/>
                <a:cs typeface="Petrona Bold" pitchFamily="34" charset="-120"/>
              </a:rPr>
              <a:t>Caso Práctico: Búsqueda Lineal vs. Binaria</a:t>
            </a:r>
            <a:endParaRPr lang="en-US" sz="4000" dirty="0"/>
          </a:p>
        </p:txBody>
      </p:sp>
      <p:sp>
        <p:nvSpPr>
          <p:cNvPr id="5" name="Text 2"/>
          <p:cNvSpPr/>
          <p:nvPr/>
        </p:nvSpPr>
        <p:spPr>
          <a:xfrm>
            <a:off x="651272" y="5240774"/>
            <a:ext cx="2558772" cy="319802"/>
          </a:xfrm>
          <a:prstGeom prst="rect">
            <a:avLst/>
          </a:prstGeom>
          <a:noFill/>
          <a:ln/>
        </p:spPr>
        <p:txBody>
          <a:bodyPr wrap="none" lIns="0" tIns="0" rIns="0" bIns="0" rtlCol="0" anchor="t"/>
          <a:lstStyle/>
          <a:p>
            <a:pPr algn="l" indent="0" marL="0">
              <a:lnSpc>
                <a:spcPts val="2500"/>
              </a:lnSpc>
              <a:buNone/>
            </a:pPr>
            <a:r>
              <a:rPr lang="en-US" sz="2000" b="1" dirty="0">
                <a:solidFill>
                  <a:srgbClr val="F95F88"/>
                </a:solidFill>
                <a:latin typeface="Petrona Bold" pitchFamily="34" charset="0"/>
                <a:ea typeface="Petrona Bold" pitchFamily="34" charset="-122"/>
                <a:cs typeface="Petrona Bold" pitchFamily="34" charset="-120"/>
              </a:rPr>
              <a:t>Búsqueda Lineal</a:t>
            </a:r>
            <a:endParaRPr lang="en-US" sz="2000" dirty="0"/>
          </a:p>
        </p:txBody>
      </p:sp>
      <p:sp>
        <p:nvSpPr>
          <p:cNvPr id="6" name="Text 3"/>
          <p:cNvSpPr/>
          <p:nvPr/>
        </p:nvSpPr>
        <p:spPr>
          <a:xfrm>
            <a:off x="651272" y="5746671"/>
            <a:ext cx="6436995" cy="1190625"/>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Examina cada elemento secuencialmente. Ventajas: no requiere lista ordenada, implementación sencilla. Desventajas: ineficiente para listas extensas, más lenta que la binaria en listas ordenadas. Complejidad: O(n) (peor caso).</a:t>
            </a:r>
            <a:endParaRPr lang="en-US" sz="1450" dirty="0"/>
          </a:p>
        </p:txBody>
      </p:sp>
      <p:sp>
        <p:nvSpPr>
          <p:cNvPr id="7" name="Text 4"/>
          <p:cNvSpPr/>
          <p:nvPr/>
        </p:nvSpPr>
        <p:spPr>
          <a:xfrm>
            <a:off x="7549753" y="5240774"/>
            <a:ext cx="2558772" cy="319802"/>
          </a:xfrm>
          <a:prstGeom prst="rect">
            <a:avLst/>
          </a:prstGeom>
          <a:noFill/>
          <a:ln/>
        </p:spPr>
        <p:txBody>
          <a:bodyPr wrap="none" lIns="0" tIns="0" rIns="0" bIns="0" rtlCol="0" anchor="t"/>
          <a:lstStyle/>
          <a:p>
            <a:pPr algn="l" indent="0" marL="0">
              <a:lnSpc>
                <a:spcPts val="2500"/>
              </a:lnSpc>
              <a:buNone/>
            </a:pPr>
            <a:r>
              <a:rPr lang="en-US" sz="2000" b="1" dirty="0">
                <a:solidFill>
                  <a:srgbClr val="F95F88"/>
                </a:solidFill>
                <a:latin typeface="Petrona Bold" pitchFamily="34" charset="0"/>
                <a:ea typeface="Petrona Bold" pitchFamily="34" charset="-122"/>
                <a:cs typeface="Petrona Bold" pitchFamily="34" charset="-120"/>
              </a:rPr>
              <a:t>Búsqueda Binaria</a:t>
            </a:r>
            <a:endParaRPr lang="en-US" sz="2000" dirty="0"/>
          </a:p>
        </p:txBody>
      </p:sp>
      <p:sp>
        <p:nvSpPr>
          <p:cNvPr id="8" name="Text 5"/>
          <p:cNvSpPr/>
          <p:nvPr/>
        </p:nvSpPr>
        <p:spPr>
          <a:xfrm>
            <a:off x="7549753" y="5746671"/>
            <a:ext cx="6436995" cy="1190625"/>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Opera en una lista ordenada, dividiendo el espacio de búsqueda a la mitad. Ventajas: mucho más rápida en listas grandes, escala eficientemente. Desventajas: requiere lista ordenada, implementación ligeramente más compleja. Complejidad: O(log n) (peor caso).</a:t>
            </a:r>
            <a:endParaRPr lang="en-US" sz="1450" dirty="0"/>
          </a:p>
        </p:txBody>
      </p:sp>
      <p:sp>
        <p:nvSpPr>
          <p:cNvPr id="9" name="Text 6"/>
          <p:cNvSpPr/>
          <p:nvPr/>
        </p:nvSpPr>
        <p:spPr>
          <a:xfrm>
            <a:off x="7549753" y="7104698"/>
            <a:ext cx="6436995" cy="297656"/>
          </a:xfrm>
          <a:prstGeom prst="rect">
            <a:avLst/>
          </a:prstGeom>
          <a:noFill/>
          <a:ln/>
        </p:spPr>
        <p:txBody>
          <a:bodyPr wrap="none" lIns="0" tIns="0" rIns="0" bIns="0" rtlCol="0" anchor="t"/>
          <a:lstStyle/>
          <a:p>
            <a:pPr algn="l" indent="0" marL="0">
              <a:lnSpc>
                <a:spcPts val="2300"/>
              </a:lnSpc>
              <a:buNone/>
            </a:pP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9379" y="589478"/>
            <a:ext cx="6910983" cy="736044"/>
          </a:xfrm>
          <a:prstGeom prst="rect">
            <a:avLst/>
          </a:prstGeom>
          <a:noFill/>
          <a:ln/>
        </p:spPr>
        <p:txBody>
          <a:bodyPr wrap="none" lIns="0" tIns="0" rIns="0" bIns="0" rtlCol="0" anchor="t"/>
          <a:lstStyle/>
          <a:p>
            <a:pPr algn="l" indent="0" marL="0">
              <a:lnSpc>
                <a:spcPts val="5750"/>
              </a:lnSpc>
              <a:buNone/>
            </a:pPr>
            <a:r>
              <a:rPr lang="en-US" sz="4600" b="1" dirty="0">
                <a:solidFill>
                  <a:srgbClr val="F95F88"/>
                </a:solidFill>
                <a:latin typeface="Petrona Bold" pitchFamily="34" charset="0"/>
                <a:ea typeface="Petrona Bold" pitchFamily="34" charset="-122"/>
                <a:cs typeface="Petrona Bold" pitchFamily="34" charset="-120"/>
              </a:rPr>
              <a:t>Metodología y Resultados</a:t>
            </a:r>
            <a:endParaRPr lang="en-US" sz="4600" dirty="0"/>
          </a:p>
        </p:txBody>
      </p:sp>
      <p:sp>
        <p:nvSpPr>
          <p:cNvPr id="4" name="Shape 1"/>
          <p:cNvSpPr/>
          <p:nvPr/>
        </p:nvSpPr>
        <p:spPr>
          <a:xfrm>
            <a:off x="990243" y="1646634"/>
            <a:ext cx="30480" cy="5993368"/>
          </a:xfrm>
          <a:prstGeom prst="roundRect">
            <a:avLst>
              <a:gd name="adj" fmla="val 295073"/>
            </a:avLst>
          </a:prstGeom>
          <a:solidFill>
            <a:srgbClr val="C6BDDA"/>
          </a:solidFill>
          <a:ln/>
        </p:spPr>
      </p:sp>
      <p:sp>
        <p:nvSpPr>
          <p:cNvPr id="5" name="Shape 2"/>
          <p:cNvSpPr/>
          <p:nvPr/>
        </p:nvSpPr>
        <p:spPr>
          <a:xfrm>
            <a:off x="1200626" y="1872258"/>
            <a:ext cx="642342" cy="30480"/>
          </a:xfrm>
          <a:prstGeom prst="roundRect">
            <a:avLst>
              <a:gd name="adj" fmla="val 295073"/>
            </a:avLst>
          </a:prstGeom>
          <a:solidFill>
            <a:srgbClr val="C6BDDA"/>
          </a:solidFill>
          <a:ln/>
        </p:spPr>
      </p:sp>
      <p:sp>
        <p:nvSpPr>
          <p:cNvPr id="6" name="Shape 3"/>
          <p:cNvSpPr/>
          <p:nvPr/>
        </p:nvSpPr>
        <p:spPr>
          <a:xfrm>
            <a:off x="749379" y="1646634"/>
            <a:ext cx="481727" cy="481727"/>
          </a:xfrm>
          <a:prstGeom prst="roundRect">
            <a:avLst>
              <a:gd name="adj" fmla="val 18670"/>
            </a:avLst>
          </a:prstGeom>
          <a:solidFill>
            <a:srgbClr val="E0D7F4"/>
          </a:solidFill>
          <a:ln w="7620">
            <a:solidFill>
              <a:srgbClr val="C6BDDA"/>
            </a:solidFill>
            <a:prstDash val="solid"/>
          </a:ln>
        </p:spPr>
      </p:sp>
      <p:sp>
        <p:nvSpPr>
          <p:cNvPr id="7" name="Text 4"/>
          <p:cNvSpPr/>
          <p:nvPr/>
        </p:nvSpPr>
        <p:spPr>
          <a:xfrm>
            <a:off x="813614" y="1666696"/>
            <a:ext cx="353258" cy="441603"/>
          </a:xfrm>
          <a:prstGeom prst="rect">
            <a:avLst/>
          </a:prstGeom>
          <a:noFill/>
          <a:ln/>
        </p:spPr>
        <p:txBody>
          <a:bodyPr wrap="none" lIns="0" tIns="0" rIns="0" bIns="0" rtlCol="0" anchor="t"/>
          <a:lstStyle/>
          <a:p>
            <a:pPr algn="ctr" indent="0" marL="0">
              <a:lnSpc>
                <a:spcPts val="2750"/>
              </a:lnSpc>
              <a:buNone/>
            </a:pPr>
            <a:r>
              <a:rPr lang="en-US" sz="2750" b="1" dirty="0">
                <a:solidFill>
                  <a:srgbClr val="272525"/>
                </a:solidFill>
                <a:latin typeface="Petrona Bold" pitchFamily="34" charset="0"/>
                <a:ea typeface="Petrona Bold" pitchFamily="34" charset="-122"/>
                <a:cs typeface="Petrona Bold" pitchFamily="34" charset="-120"/>
              </a:rPr>
              <a:t>1</a:t>
            </a:r>
            <a:endParaRPr lang="en-US" sz="2750" dirty="0"/>
          </a:p>
        </p:txBody>
      </p:sp>
      <p:sp>
        <p:nvSpPr>
          <p:cNvPr id="8" name="Text 5"/>
          <p:cNvSpPr/>
          <p:nvPr/>
        </p:nvSpPr>
        <p:spPr>
          <a:xfrm>
            <a:off x="2060972" y="1720215"/>
            <a:ext cx="2944297" cy="368022"/>
          </a:xfrm>
          <a:prstGeom prst="rect">
            <a:avLst/>
          </a:prstGeom>
          <a:noFill/>
          <a:ln/>
        </p:spPr>
        <p:txBody>
          <a:bodyPr wrap="none" lIns="0" tIns="0" rIns="0" bIns="0" rtlCol="0" anchor="t"/>
          <a:lstStyle/>
          <a:p>
            <a:pPr algn="l" indent="0" marL="0">
              <a:lnSpc>
                <a:spcPts val="2850"/>
              </a:lnSpc>
              <a:buNone/>
            </a:pPr>
            <a:r>
              <a:rPr lang="en-US" sz="2300" b="1" dirty="0">
                <a:solidFill>
                  <a:srgbClr val="272525"/>
                </a:solidFill>
                <a:latin typeface="Petrona Bold" pitchFamily="34" charset="0"/>
                <a:ea typeface="Petrona Bold" pitchFamily="34" charset="-122"/>
                <a:cs typeface="Petrona Bold" pitchFamily="34" charset="-120"/>
              </a:rPr>
              <a:t>Investigación Previa</a:t>
            </a:r>
            <a:endParaRPr lang="en-US" sz="2300" dirty="0"/>
          </a:p>
        </p:txBody>
      </p:sp>
      <p:sp>
        <p:nvSpPr>
          <p:cNvPr id="9" name="Text 6"/>
          <p:cNvSpPr/>
          <p:nvPr/>
        </p:nvSpPr>
        <p:spPr>
          <a:xfrm>
            <a:off x="2060972" y="2216706"/>
            <a:ext cx="6333649" cy="685324"/>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Análisis de fuentes teóricas sobre algoritmos de búsqueda, complejidad y casos de uso.</a:t>
            </a:r>
            <a:endParaRPr lang="en-US" sz="1650" dirty="0"/>
          </a:p>
        </p:txBody>
      </p:sp>
      <p:sp>
        <p:nvSpPr>
          <p:cNvPr id="10" name="Shape 7"/>
          <p:cNvSpPr/>
          <p:nvPr/>
        </p:nvSpPr>
        <p:spPr>
          <a:xfrm>
            <a:off x="1200626" y="3555921"/>
            <a:ext cx="642342" cy="30480"/>
          </a:xfrm>
          <a:prstGeom prst="roundRect">
            <a:avLst>
              <a:gd name="adj" fmla="val 295073"/>
            </a:avLst>
          </a:prstGeom>
          <a:solidFill>
            <a:srgbClr val="C6BDDA"/>
          </a:solidFill>
          <a:ln/>
        </p:spPr>
      </p:sp>
      <p:sp>
        <p:nvSpPr>
          <p:cNvPr id="11" name="Shape 8"/>
          <p:cNvSpPr/>
          <p:nvPr/>
        </p:nvSpPr>
        <p:spPr>
          <a:xfrm>
            <a:off x="749379" y="3330297"/>
            <a:ext cx="481727" cy="481727"/>
          </a:xfrm>
          <a:prstGeom prst="roundRect">
            <a:avLst>
              <a:gd name="adj" fmla="val 18670"/>
            </a:avLst>
          </a:prstGeom>
          <a:solidFill>
            <a:srgbClr val="E0D7F4"/>
          </a:solidFill>
          <a:ln w="7620">
            <a:solidFill>
              <a:srgbClr val="C6BDDA"/>
            </a:solidFill>
            <a:prstDash val="solid"/>
          </a:ln>
        </p:spPr>
      </p:sp>
      <p:sp>
        <p:nvSpPr>
          <p:cNvPr id="12" name="Text 9"/>
          <p:cNvSpPr/>
          <p:nvPr/>
        </p:nvSpPr>
        <p:spPr>
          <a:xfrm>
            <a:off x="813614" y="3350359"/>
            <a:ext cx="353258" cy="441603"/>
          </a:xfrm>
          <a:prstGeom prst="rect">
            <a:avLst/>
          </a:prstGeom>
          <a:noFill/>
          <a:ln/>
        </p:spPr>
        <p:txBody>
          <a:bodyPr wrap="none" lIns="0" tIns="0" rIns="0" bIns="0" rtlCol="0" anchor="t"/>
          <a:lstStyle/>
          <a:p>
            <a:pPr algn="ctr" indent="0" marL="0">
              <a:lnSpc>
                <a:spcPts val="2750"/>
              </a:lnSpc>
              <a:buNone/>
            </a:pPr>
            <a:r>
              <a:rPr lang="en-US" sz="2750" b="1" dirty="0">
                <a:solidFill>
                  <a:srgbClr val="272525"/>
                </a:solidFill>
                <a:latin typeface="Petrona Bold" pitchFamily="34" charset="0"/>
                <a:ea typeface="Petrona Bold" pitchFamily="34" charset="-122"/>
                <a:cs typeface="Petrona Bold" pitchFamily="34" charset="-120"/>
              </a:rPr>
              <a:t>2</a:t>
            </a:r>
            <a:endParaRPr lang="en-US" sz="2750" dirty="0"/>
          </a:p>
        </p:txBody>
      </p:sp>
      <p:sp>
        <p:nvSpPr>
          <p:cNvPr id="13" name="Text 10"/>
          <p:cNvSpPr/>
          <p:nvPr/>
        </p:nvSpPr>
        <p:spPr>
          <a:xfrm>
            <a:off x="2060972" y="3403878"/>
            <a:ext cx="3577233" cy="368022"/>
          </a:xfrm>
          <a:prstGeom prst="rect">
            <a:avLst/>
          </a:prstGeom>
          <a:noFill/>
          <a:ln/>
        </p:spPr>
        <p:txBody>
          <a:bodyPr wrap="none" lIns="0" tIns="0" rIns="0" bIns="0" rtlCol="0" anchor="t"/>
          <a:lstStyle/>
          <a:p>
            <a:pPr algn="l" indent="0" marL="0">
              <a:lnSpc>
                <a:spcPts val="2850"/>
              </a:lnSpc>
              <a:buNone/>
            </a:pPr>
            <a:r>
              <a:rPr lang="en-US" sz="2300" b="1" dirty="0">
                <a:solidFill>
                  <a:srgbClr val="272525"/>
                </a:solidFill>
                <a:latin typeface="Petrona Bold" pitchFamily="34" charset="0"/>
                <a:ea typeface="Petrona Bold" pitchFamily="34" charset="-122"/>
                <a:cs typeface="Petrona Bold" pitchFamily="34" charset="-120"/>
              </a:rPr>
              <a:t>Diseño y Prueba de Código</a:t>
            </a:r>
            <a:endParaRPr lang="en-US" sz="2300" dirty="0"/>
          </a:p>
        </p:txBody>
      </p:sp>
      <p:sp>
        <p:nvSpPr>
          <p:cNvPr id="14" name="Text 11"/>
          <p:cNvSpPr/>
          <p:nvPr/>
        </p:nvSpPr>
        <p:spPr>
          <a:xfrm>
            <a:off x="2060972" y="3900368"/>
            <a:ext cx="6333649" cy="1027986"/>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Implementación de búsqueda lineal y binaria en Python 3.12 (VS Code), usando librerías </a:t>
            </a:r>
            <a:pPr algn="l" indent="0" marL="0">
              <a:lnSpc>
                <a:spcPts val="2650"/>
              </a:lnSpc>
              <a:buNone/>
            </a:pPr>
            <a:r>
              <a:rPr lang="en-US" sz="1650" b="1" dirty="0">
                <a:solidFill>
                  <a:srgbClr val="272525"/>
                </a:solidFill>
                <a:latin typeface="Inter" pitchFamily="34" charset="0"/>
                <a:ea typeface="Inter" pitchFamily="34" charset="-122"/>
                <a:cs typeface="Inter" pitchFamily="34" charset="-120"/>
              </a:rPr>
              <a:t>random</a:t>
            </a:r>
            <a:pPr algn="l" indent="0" marL="0">
              <a:lnSpc>
                <a:spcPts val="2650"/>
              </a:lnSpc>
              <a:buNone/>
            </a:pPr>
            <a:r>
              <a:rPr lang="en-US" sz="1650" dirty="0">
                <a:solidFill>
                  <a:srgbClr val="272525"/>
                </a:solidFill>
                <a:latin typeface="Inter" pitchFamily="34" charset="0"/>
                <a:ea typeface="Inter" pitchFamily="34" charset="-122"/>
                <a:cs typeface="Inter" pitchFamily="34" charset="-120"/>
              </a:rPr>
              <a:t> y </a:t>
            </a:r>
            <a:pPr algn="l" indent="0" marL="0">
              <a:lnSpc>
                <a:spcPts val="2650"/>
              </a:lnSpc>
              <a:buNone/>
            </a:pPr>
            <a:r>
              <a:rPr lang="en-US" sz="1650" b="1" dirty="0">
                <a:solidFill>
                  <a:srgbClr val="272525"/>
                </a:solidFill>
                <a:latin typeface="Inter" pitchFamily="34" charset="0"/>
                <a:ea typeface="Inter" pitchFamily="34" charset="-122"/>
                <a:cs typeface="Inter" pitchFamily="34" charset="-120"/>
              </a:rPr>
              <a:t>time</a:t>
            </a:r>
            <a:pPr algn="l" indent="0" marL="0">
              <a:lnSpc>
                <a:spcPts val="2650"/>
              </a:lnSpc>
              <a:buNone/>
            </a:pPr>
            <a:r>
              <a:rPr lang="en-US" sz="1650" dirty="0">
                <a:solidFill>
                  <a:srgbClr val="272525"/>
                </a:solidFill>
                <a:latin typeface="Inter" pitchFamily="34" charset="0"/>
                <a:ea typeface="Inter" pitchFamily="34" charset="-122"/>
                <a:cs typeface="Inter" pitchFamily="34" charset="-120"/>
              </a:rPr>
              <a:t>. Pruebas con listas aleatorias y ordenadas.</a:t>
            </a:r>
            <a:endParaRPr lang="en-US" sz="1650" dirty="0"/>
          </a:p>
        </p:txBody>
      </p:sp>
      <p:sp>
        <p:nvSpPr>
          <p:cNvPr id="15" name="Shape 12"/>
          <p:cNvSpPr/>
          <p:nvPr/>
        </p:nvSpPr>
        <p:spPr>
          <a:xfrm>
            <a:off x="1200626" y="5582245"/>
            <a:ext cx="642342" cy="30480"/>
          </a:xfrm>
          <a:prstGeom prst="roundRect">
            <a:avLst>
              <a:gd name="adj" fmla="val 295073"/>
            </a:avLst>
          </a:prstGeom>
          <a:solidFill>
            <a:srgbClr val="C6BDDA"/>
          </a:solidFill>
          <a:ln/>
        </p:spPr>
      </p:sp>
      <p:sp>
        <p:nvSpPr>
          <p:cNvPr id="16" name="Shape 13"/>
          <p:cNvSpPr/>
          <p:nvPr/>
        </p:nvSpPr>
        <p:spPr>
          <a:xfrm>
            <a:off x="749379" y="5356622"/>
            <a:ext cx="481727" cy="481727"/>
          </a:xfrm>
          <a:prstGeom prst="roundRect">
            <a:avLst>
              <a:gd name="adj" fmla="val 18670"/>
            </a:avLst>
          </a:prstGeom>
          <a:solidFill>
            <a:srgbClr val="E0D7F4"/>
          </a:solidFill>
          <a:ln w="7620">
            <a:solidFill>
              <a:srgbClr val="C6BDDA"/>
            </a:solidFill>
            <a:prstDash val="solid"/>
          </a:ln>
        </p:spPr>
      </p:sp>
      <p:sp>
        <p:nvSpPr>
          <p:cNvPr id="17" name="Text 14"/>
          <p:cNvSpPr/>
          <p:nvPr/>
        </p:nvSpPr>
        <p:spPr>
          <a:xfrm>
            <a:off x="813614" y="5376684"/>
            <a:ext cx="353258" cy="441603"/>
          </a:xfrm>
          <a:prstGeom prst="rect">
            <a:avLst/>
          </a:prstGeom>
          <a:noFill/>
          <a:ln/>
        </p:spPr>
        <p:txBody>
          <a:bodyPr wrap="none" lIns="0" tIns="0" rIns="0" bIns="0" rtlCol="0" anchor="t"/>
          <a:lstStyle/>
          <a:p>
            <a:pPr algn="ctr" indent="0" marL="0">
              <a:lnSpc>
                <a:spcPts val="2750"/>
              </a:lnSpc>
              <a:buNone/>
            </a:pPr>
            <a:r>
              <a:rPr lang="en-US" sz="2750" b="1" dirty="0">
                <a:solidFill>
                  <a:srgbClr val="272525"/>
                </a:solidFill>
                <a:latin typeface="Petrona Bold" pitchFamily="34" charset="0"/>
                <a:ea typeface="Petrona Bold" pitchFamily="34" charset="-122"/>
                <a:cs typeface="Petrona Bold" pitchFamily="34" charset="-120"/>
              </a:rPr>
              <a:t>3</a:t>
            </a:r>
            <a:endParaRPr lang="en-US" sz="2750" dirty="0"/>
          </a:p>
        </p:txBody>
      </p:sp>
      <p:sp>
        <p:nvSpPr>
          <p:cNvPr id="18" name="Text 15"/>
          <p:cNvSpPr/>
          <p:nvPr/>
        </p:nvSpPr>
        <p:spPr>
          <a:xfrm>
            <a:off x="2060972" y="5430203"/>
            <a:ext cx="2945368" cy="368022"/>
          </a:xfrm>
          <a:prstGeom prst="rect">
            <a:avLst/>
          </a:prstGeom>
          <a:noFill/>
          <a:ln/>
        </p:spPr>
        <p:txBody>
          <a:bodyPr wrap="none" lIns="0" tIns="0" rIns="0" bIns="0" rtlCol="0" anchor="t"/>
          <a:lstStyle/>
          <a:p>
            <a:pPr algn="l" indent="0" marL="0">
              <a:lnSpc>
                <a:spcPts val="2850"/>
              </a:lnSpc>
              <a:buNone/>
            </a:pPr>
            <a:r>
              <a:rPr lang="en-US" sz="2300" b="1" dirty="0">
                <a:solidFill>
                  <a:srgbClr val="272525"/>
                </a:solidFill>
                <a:latin typeface="Petrona Bold" pitchFamily="34" charset="0"/>
                <a:ea typeface="Petrona Bold" pitchFamily="34" charset="-122"/>
                <a:cs typeface="Petrona Bold" pitchFamily="34" charset="-120"/>
              </a:rPr>
              <a:t>Resultados Obtenidos</a:t>
            </a:r>
            <a:endParaRPr lang="en-US" sz="2300" dirty="0"/>
          </a:p>
        </p:txBody>
      </p:sp>
      <p:sp>
        <p:nvSpPr>
          <p:cNvPr id="19" name="Text 16"/>
          <p:cNvSpPr/>
          <p:nvPr/>
        </p:nvSpPr>
        <p:spPr>
          <a:xfrm>
            <a:off x="2060972" y="5926693"/>
            <a:ext cx="6333649" cy="1713309"/>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Comparación de rendimiento con una lista de 1.000.000 elementos. La búsqueda binaria fue significativamente más rápida, especialmente en listas grandes, confirmando su eficiencia logarítmica. Se corrigieron errores de duplicados y mediciones atípicas.</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99084"/>
          </a:xfrm>
          <a:prstGeom prst="rect">
            <a:avLst/>
          </a:prstGeom>
        </p:spPr>
      </p:pic>
      <p:sp>
        <p:nvSpPr>
          <p:cNvPr id="3" name="Text 0"/>
          <p:cNvSpPr/>
          <p:nvPr/>
        </p:nvSpPr>
        <p:spPr>
          <a:xfrm>
            <a:off x="615672" y="2682954"/>
            <a:ext cx="6934676" cy="604599"/>
          </a:xfrm>
          <a:prstGeom prst="rect">
            <a:avLst/>
          </a:prstGeom>
          <a:noFill/>
          <a:ln/>
        </p:spPr>
        <p:txBody>
          <a:bodyPr wrap="none" lIns="0" tIns="0" rIns="0" bIns="0" rtlCol="0" anchor="t"/>
          <a:lstStyle/>
          <a:p>
            <a:pPr algn="l" indent="0" marL="0">
              <a:lnSpc>
                <a:spcPts val="4750"/>
              </a:lnSpc>
              <a:buNone/>
            </a:pPr>
            <a:r>
              <a:rPr lang="en-US" sz="3800" b="1" dirty="0">
                <a:solidFill>
                  <a:srgbClr val="F95F88"/>
                </a:solidFill>
                <a:latin typeface="Petrona Bold" pitchFamily="34" charset="0"/>
                <a:ea typeface="Petrona Bold" pitchFamily="34" charset="-122"/>
                <a:cs typeface="Petrona Bold" pitchFamily="34" charset="-120"/>
              </a:rPr>
              <a:t>Conclusiones y Próximos Pasos</a:t>
            </a:r>
            <a:endParaRPr lang="en-US" sz="3800" dirty="0"/>
          </a:p>
        </p:txBody>
      </p:sp>
      <p:pic>
        <p:nvPicPr>
          <p:cNvPr id="4" name="Image 1" descr="preencoded.png">    </p:cNvPr>
          <p:cNvPicPr>
            <a:picLocks noChangeAspect="1"/>
          </p:cNvPicPr>
          <p:nvPr/>
        </p:nvPicPr>
        <p:blipFill>
          <a:blip r:embed="rId2"/>
          <a:stretch>
            <a:fillRect/>
          </a:stretch>
        </p:blipFill>
        <p:spPr>
          <a:xfrm>
            <a:off x="615672" y="3551396"/>
            <a:ext cx="879634" cy="1322546"/>
          </a:xfrm>
          <a:prstGeom prst="rect">
            <a:avLst/>
          </a:prstGeom>
        </p:spPr>
      </p:pic>
      <p:sp>
        <p:nvSpPr>
          <p:cNvPr id="5" name="Text 1"/>
          <p:cNvSpPr/>
          <p:nvPr/>
        </p:nvSpPr>
        <p:spPr>
          <a:xfrm>
            <a:off x="1759148" y="3727252"/>
            <a:ext cx="2862143" cy="302419"/>
          </a:xfrm>
          <a:prstGeom prst="rect">
            <a:avLst/>
          </a:prstGeom>
          <a:noFill/>
          <a:ln/>
        </p:spPr>
        <p:txBody>
          <a:bodyPr wrap="none" lIns="0" tIns="0" rIns="0" bIns="0" rtlCol="0" anchor="t"/>
          <a:lstStyle/>
          <a:p>
            <a:pPr algn="l" indent="0" marL="0">
              <a:lnSpc>
                <a:spcPts val="2350"/>
              </a:lnSpc>
              <a:buNone/>
            </a:pPr>
            <a:r>
              <a:rPr lang="en-US" sz="1900" b="1" dirty="0">
                <a:solidFill>
                  <a:srgbClr val="272525"/>
                </a:solidFill>
                <a:latin typeface="Petrona Bold" pitchFamily="34" charset="0"/>
                <a:ea typeface="Petrona Bold" pitchFamily="34" charset="-122"/>
                <a:cs typeface="Petrona Bold" pitchFamily="34" charset="-120"/>
              </a:rPr>
              <a:t>Rendimiento Demostrado</a:t>
            </a:r>
            <a:endParaRPr lang="en-US" sz="1900" dirty="0"/>
          </a:p>
        </p:txBody>
      </p:sp>
      <p:sp>
        <p:nvSpPr>
          <p:cNvPr id="6" name="Text 2"/>
          <p:cNvSpPr/>
          <p:nvPr/>
        </p:nvSpPr>
        <p:spPr>
          <a:xfrm>
            <a:off x="1759148" y="4135160"/>
            <a:ext cx="12255579" cy="562927"/>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Se demostró la diferencia significativa en rendimiento entre la búsqueda lineal y binaria, destacando la eficiencia logarítmica de esta última en listas ordenadas de gran tamaño.</a:t>
            </a:r>
            <a:endParaRPr lang="en-US" sz="1350" dirty="0"/>
          </a:p>
        </p:txBody>
      </p:sp>
      <p:pic>
        <p:nvPicPr>
          <p:cNvPr id="7" name="Image 2" descr="preencoded.png">    </p:cNvPr>
          <p:cNvPicPr>
            <a:picLocks noChangeAspect="1"/>
          </p:cNvPicPr>
          <p:nvPr/>
        </p:nvPicPr>
        <p:blipFill>
          <a:blip r:embed="rId3"/>
          <a:stretch>
            <a:fillRect/>
          </a:stretch>
        </p:blipFill>
        <p:spPr>
          <a:xfrm>
            <a:off x="615672" y="4873943"/>
            <a:ext cx="879634" cy="1055489"/>
          </a:xfrm>
          <a:prstGeom prst="rect">
            <a:avLst/>
          </a:prstGeom>
        </p:spPr>
      </p:pic>
      <p:sp>
        <p:nvSpPr>
          <p:cNvPr id="8" name="Text 3"/>
          <p:cNvSpPr/>
          <p:nvPr/>
        </p:nvSpPr>
        <p:spPr>
          <a:xfrm>
            <a:off x="1759148" y="5049798"/>
            <a:ext cx="2559010" cy="302419"/>
          </a:xfrm>
          <a:prstGeom prst="rect">
            <a:avLst/>
          </a:prstGeom>
          <a:noFill/>
          <a:ln/>
        </p:spPr>
        <p:txBody>
          <a:bodyPr wrap="none" lIns="0" tIns="0" rIns="0" bIns="0" rtlCol="0" anchor="t"/>
          <a:lstStyle/>
          <a:p>
            <a:pPr algn="l" indent="0" marL="0">
              <a:lnSpc>
                <a:spcPts val="2350"/>
              </a:lnSpc>
              <a:buNone/>
            </a:pPr>
            <a:r>
              <a:rPr lang="en-US" sz="1900" b="1" dirty="0">
                <a:solidFill>
                  <a:srgbClr val="272525"/>
                </a:solidFill>
                <a:latin typeface="Petrona Bold" pitchFamily="34" charset="0"/>
                <a:ea typeface="Petrona Bold" pitchFamily="34" charset="-122"/>
                <a:cs typeface="Petrona Bold" pitchFamily="34" charset="-120"/>
              </a:rPr>
              <a:t>Relevancia del Análisis</a:t>
            </a:r>
            <a:endParaRPr lang="en-US" sz="1900" dirty="0"/>
          </a:p>
        </p:txBody>
      </p:sp>
      <p:sp>
        <p:nvSpPr>
          <p:cNvPr id="9" name="Text 4"/>
          <p:cNvSpPr/>
          <p:nvPr/>
        </p:nvSpPr>
        <p:spPr>
          <a:xfrm>
            <a:off x="1759148" y="5457706"/>
            <a:ext cx="12255579" cy="281464"/>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Se confirmó la relevancia del análisis de algoritmos para optimizar soluciones en escenarios con grandes volúmenes de datos.</a:t>
            </a:r>
            <a:endParaRPr lang="en-US" sz="1350" dirty="0"/>
          </a:p>
        </p:txBody>
      </p:sp>
      <p:pic>
        <p:nvPicPr>
          <p:cNvPr id="10" name="Image 3" descr="preencoded.png">    </p:cNvPr>
          <p:cNvPicPr>
            <a:picLocks noChangeAspect="1"/>
          </p:cNvPicPr>
          <p:nvPr/>
        </p:nvPicPr>
        <p:blipFill>
          <a:blip r:embed="rId4"/>
          <a:stretch>
            <a:fillRect/>
          </a:stretch>
        </p:blipFill>
        <p:spPr>
          <a:xfrm>
            <a:off x="615672" y="5929432"/>
            <a:ext cx="879634" cy="1055489"/>
          </a:xfrm>
          <a:prstGeom prst="rect">
            <a:avLst/>
          </a:prstGeom>
        </p:spPr>
      </p:pic>
      <p:sp>
        <p:nvSpPr>
          <p:cNvPr id="11" name="Text 5"/>
          <p:cNvSpPr/>
          <p:nvPr/>
        </p:nvSpPr>
        <p:spPr>
          <a:xfrm>
            <a:off x="1759148" y="6105287"/>
            <a:ext cx="2763322" cy="302419"/>
          </a:xfrm>
          <a:prstGeom prst="rect">
            <a:avLst/>
          </a:prstGeom>
          <a:noFill/>
          <a:ln/>
        </p:spPr>
        <p:txBody>
          <a:bodyPr wrap="none" lIns="0" tIns="0" rIns="0" bIns="0" rtlCol="0" anchor="t"/>
          <a:lstStyle/>
          <a:p>
            <a:pPr algn="l" indent="0" marL="0">
              <a:lnSpc>
                <a:spcPts val="2350"/>
              </a:lnSpc>
              <a:buNone/>
            </a:pPr>
            <a:r>
              <a:rPr lang="en-US" sz="1900" b="1" dirty="0">
                <a:solidFill>
                  <a:srgbClr val="272525"/>
                </a:solidFill>
                <a:latin typeface="Petrona Bold" pitchFamily="34" charset="0"/>
                <a:ea typeface="Petrona Bold" pitchFamily="34" charset="-122"/>
                <a:cs typeface="Petrona Bold" pitchFamily="34" charset="-120"/>
              </a:rPr>
              <a:t>Habilidades Fortalecidas</a:t>
            </a:r>
            <a:endParaRPr lang="en-US" sz="1900" dirty="0"/>
          </a:p>
        </p:txBody>
      </p:sp>
      <p:sp>
        <p:nvSpPr>
          <p:cNvPr id="12" name="Text 6"/>
          <p:cNvSpPr/>
          <p:nvPr/>
        </p:nvSpPr>
        <p:spPr>
          <a:xfrm>
            <a:off x="1759148" y="6513195"/>
            <a:ext cx="12255579" cy="281464"/>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Se fortalecieron habilidades en la implementación de algoritmos, medición de tiempos y visualización de resultados mediante gráficos.</a:t>
            </a:r>
            <a:endParaRPr lang="en-US" sz="1350" dirty="0"/>
          </a:p>
        </p:txBody>
      </p:sp>
      <p:sp>
        <p:nvSpPr>
          <p:cNvPr id="13" name="Text 7"/>
          <p:cNvSpPr/>
          <p:nvPr/>
        </p:nvSpPr>
        <p:spPr>
          <a:xfrm>
            <a:off x="615672" y="7182803"/>
            <a:ext cx="13399056" cy="562927"/>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Este trabajo ha reforzado nuestra comprensión de la importancia del análisis algorítmico en el desarrollo de software eficiente. El código fuente completo utilizado para el caso práctico está disponible como archivo adjunto para futuras referencias y validación.</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2025-06-09T23:25:50Z</dcterms:created>
  <dcterms:modified xsi:type="dcterms:W3CDTF">2025-06-09T23:25:50Z</dcterms:modified>
</cp:coreProperties>
</file>